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1" r:id="rId2"/>
  </p:sldMasterIdLst>
  <p:notesMasterIdLst>
    <p:notesMasterId r:id="rId4"/>
  </p:notesMasterIdLst>
  <p:sldIdLst>
    <p:sldId id="263" r:id="rId3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>
        <p:scale>
          <a:sx n="70" d="100"/>
          <a:sy n="70" d="100"/>
        </p:scale>
        <p:origin x="2040" y="-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5FBAD-DB52-4037-A9EC-27CB52501B9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D53C7-606C-4E7A-9B04-C0EDA845D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8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337213" y="6458226"/>
            <a:ext cx="5164667" cy="378947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8186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501066" y="1273650"/>
            <a:ext cx="9693090" cy="43447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3137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91072" y="15377560"/>
            <a:ext cx="635242" cy="4178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941"/>
              </a:spcAft>
              <a:buClr>
                <a:srgbClr val="444444"/>
              </a:buClr>
            </a:pPr>
            <a:fld id="{C78759E0-E15A-4559-BBA6-3763FDD7D25F}" type="slidenum">
              <a:rPr lang="en-US" sz="1569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lnSpc>
                  <a:spcPct val="90000"/>
                </a:lnSpc>
                <a:spcAft>
                  <a:spcPts val="941"/>
                </a:spcAft>
                <a:buClr>
                  <a:srgbClr val="444444"/>
                </a:buClr>
              </a:pPr>
              <a:t>‹#›</a:t>
            </a:fld>
            <a:endParaRPr lang="en-US" sz="1882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6372" y="14883583"/>
            <a:ext cx="884985" cy="9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2500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591072" y="14883583"/>
            <a:ext cx="10910285" cy="911800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941"/>
                </a:spcAft>
                <a:buClr>
                  <a:srgbClr val="444444"/>
                </a:buClr>
              </a:pPr>
              <a:fld id="{C78759E0-E15A-4559-BBA6-3763FDD7D25F}" type="slidenum">
                <a:rPr lang="en-US" sz="1569">
                  <a:solidFill>
                    <a:srgbClr val="000000">
                      <a:lumMod val="50000"/>
                      <a:lumOff val="50000"/>
                    </a:srgbClr>
                  </a:solidFill>
                </a:rPr>
                <a:pPr>
                  <a:lnSpc>
                    <a:spcPct val="90000"/>
                  </a:lnSpc>
                  <a:spcAft>
                    <a:spcPts val="941"/>
                  </a:spcAft>
                  <a:buClr>
                    <a:srgbClr val="444444"/>
                  </a:buClr>
                </a:pPr>
                <a:t>‹#›</a:t>
              </a:fld>
              <a:endParaRPr lang="en-US" sz="1882" dirty="0">
                <a:solidFill>
                  <a:srgbClr val="000000">
                    <a:lumMod val="50000"/>
                    <a:lumOff val="50000"/>
                  </a:srgbClr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267334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22028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337215" y="6458227"/>
            <a:ext cx="5164667" cy="378947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25881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501067" y="1273522"/>
            <a:ext cx="9693090" cy="434606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3138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91072" y="15377562"/>
            <a:ext cx="635243" cy="4178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940"/>
              </a:spcAft>
              <a:buClr>
                <a:srgbClr val="444444"/>
              </a:buClr>
            </a:pPr>
            <a:fld id="{C78759E0-E15A-4559-BBA6-3763FDD7D25F}" type="slidenum">
              <a:rPr lang="en-US" sz="1568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lnSpc>
                  <a:spcPct val="90000"/>
                </a:lnSpc>
                <a:spcAft>
                  <a:spcPts val="940"/>
                </a:spcAft>
                <a:buClr>
                  <a:srgbClr val="444444"/>
                </a:buClr>
              </a:pPr>
              <a:t>‹#›</a:t>
            </a:fld>
            <a:endParaRPr lang="en-US" sz="1883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6372" y="14883585"/>
            <a:ext cx="884985" cy="91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9257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591072" y="14883585"/>
            <a:ext cx="10910286" cy="911799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940"/>
                </a:spcAft>
                <a:buClr>
                  <a:srgbClr val="444444"/>
                </a:buClr>
              </a:pPr>
              <a:fld id="{C78759E0-E15A-4559-BBA6-3763FDD7D25F}" type="slidenum">
                <a:rPr lang="en-US" sz="1568">
                  <a:solidFill>
                    <a:srgbClr val="000000">
                      <a:lumMod val="50000"/>
                      <a:lumOff val="50000"/>
                    </a:srgbClr>
                  </a:solidFill>
                </a:rPr>
                <a:pPr>
                  <a:lnSpc>
                    <a:spcPct val="90000"/>
                  </a:lnSpc>
                  <a:spcAft>
                    <a:spcPts val="940"/>
                  </a:spcAft>
                  <a:buClr>
                    <a:srgbClr val="444444"/>
                  </a:buClr>
                </a:pPr>
                <a:t>‹#›</a:t>
              </a:fld>
              <a:endParaRPr lang="en-US" sz="1883" dirty="0">
                <a:solidFill>
                  <a:srgbClr val="000000">
                    <a:lumMod val="50000"/>
                    <a:lumOff val="50000"/>
                  </a:srgbClr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015027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01901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567888" y="620022"/>
            <a:ext cx="11039925" cy="5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2298704" y="15399876"/>
            <a:ext cx="866049" cy="1738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941"/>
              </a:spcBef>
              <a:buClr>
                <a:srgbClr val="0085C3"/>
              </a:buClr>
            </a:pPr>
            <a:fld id="{5084195E-6DF7-4B3B-A2AB-E67BEB13BF64}" type="datetime1">
              <a:rPr lang="en-US" sz="1255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941"/>
                </a:spcBef>
                <a:buClr>
                  <a:srgbClr val="0085C3"/>
                </a:buClr>
              </a:pPr>
              <a:t>10/29/2018</a:t>
            </a:fld>
            <a:endParaRPr lang="en-US" sz="1255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15882683"/>
            <a:ext cx="121920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941"/>
              </a:spcAft>
              <a:buClr>
                <a:srgbClr val="444444"/>
              </a:buClr>
            </a:pPr>
            <a:endParaRPr lang="en-US" sz="1333" b="1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15039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65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0" b="1">
          <a:solidFill>
            <a:schemeClr val="accent1"/>
          </a:solidFill>
          <a:latin typeface="Arial Black" pitchFamily="34" charset="0"/>
        </a:defRPr>
      </a:lvl5pPr>
      <a:lvl6pPr marL="7171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2" b="1">
          <a:solidFill>
            <a:schemeClr val="accent1"/>
          </a:solidFill>
          <a:latin typeface="Arial Black" pitchFamily="34" charset="0"/>
        </a:defRPr>
      </a:lvl6pPr>
      <a:lvl7pPr marL="143432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2" b="1">
          <a:solidFill>
            <a:schemeClr val="accent1"/>
          </a:solidFill>
          <a:latin typeface="Arial Black" pitchFamily="34" charset="0"/>
        </a:defRPr>
      </a:lvl7pPr>
      <a:lvl8pPr marL="21514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2" b="1">
          <a:solidFill>
            <a:schemeClr val="accent1"/>
          </a:solidFill>
          <a:latin typeface="Arial Black" pitchFamily="34" charset="0"/>
        </a:defRPr>
      </a:lvl8pPr>
      <a:lvl9pPr marL="286865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2" b="1">
          <a:solidFill>
            <a:schemeClr val="accent1"/>
          </a:solidFill>
          <a:latin typeface="Arial Black" pitchFamily="34" charset="0"/>
        </a:defRPr>
      </a:lvl9pPr>
    </p:titleStyle>
    <p:bodyStyle>
      <a:lvl1pPr marL="358582" indent="-358582" algn="l" rtl="0" eaLnBrk="1" fontAlgn="base" hangingPunct="1">
        <a:lnSpc>
          <a:spcPct val="90000"/>
        </a:lnSpc>
        <a:spcBef>
          <a:spcPts val="1882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823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901435" indent="-351112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251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1426858" indent="-346132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2196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882555" indent="-276408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882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2522525" indent="-371034" algn="l" rtl="0" eaLnBrk="1" fontAlgn="base" hangingPunct="1">
        <a:lnSpc>
          <a:spcPct val="90000"/>
        </a:lnSpc>
        <a:spcBef>
          <a:spcPts val="1255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2823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3239689" indent="-37103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6pPr>
      <a:lvl7pPr marL="3956853" indent="-37103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7pPr>
      <a:lvl8pPr marL="4674017" indent="-37103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8pPr>
      <a:lvl9pPr marL="5391181" indent="-37103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1pPr>
      <a:lvl2pPr marL="717164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2pPr>
      <a:lvl3pPr marL="1434328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3pPr>
      <a:lvl4pPr marL="2151492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4pPr>
      <a:lvl5pPr marL="2868656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5pPr>
      <a:lvl6pPr marL="3585820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6pPr>
      <a:lvl7pPr marL="4302984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7pPr>
      <a:lvl8pPr marL="5020147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8pPr>
      <a:lvl9pPr marL="5737311" algn="l" defTabSz="143432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567888" y="620022"/>
            <a:ext cx="11039925" cy="5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2298704" y="15399878"/>
            <a:ext cx="866048" cy="1738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940"/>
              </a:spcBef>
              <a:buClr>
                <a:srgbClr val="0085C3"/>
              </a:buClr>
            </a:pPr>
            <a:fld id="{5084195E-6DF7-4B3B-A2AB-E67BEB13BF64}" type="datetime1">
              <a:rPr lang="en-US" sz="1255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940"/>
                </a:spcBef>
                <a:buClr>
                  <a:srgbClr val="0085C3"/>
                </a:buClr>
              </a:pPr>
              <a:t>10/29/2018</a:t>
            </a:fld>
            <a:endParaRPr lang="en-US" sz="1255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15821661"/>
            <a:ext cx="121920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940"/>
              </a:spcAft>
              <a:buClr>
                <a:srgbClr val="444444"/>
              </a:buClr>
            </a:pPr>
            <a:endParaRPr lang="en-US" sz="1778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6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65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1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1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1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021" b="1">
          <a:solidFill>
            <a:schemeClr val="accent1"/>
          </a:solidFill>
          <a:latin typeface="Arial Black" pitchFamily="34" charset="0"/>
        </a:defRPr>
      </a:lvl5pPr>
      <a:lvl6pPr marL="71722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3" b="1">
          <a:solidFill>
            <a:schemeClr val="accent1"/>
          </a:solidFill>
          <a:latin typeface="Arial Black" pitchFamily="34" charset="0"/>
        </a:defRPr>
      </a:lvl6pPr>
      <a:lvl7pPr marL="143444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3" b="1">
          <a:solidFill>
            <a:schemeClr val="accent1"/>
          </a:solidFill>
          <a:latin typeface="Arial Black" pitchFamily="34" charset="0"/>
        </a:defRPr>
      </a:lvl7pPr>
      <a:lvl8pPr marL="2151671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3" b="1">
          <a:solidFill>
            <a:schemeClr val="accent1"/>
          </a:solidFill>
          <a:latin typeface="Arial Black" pitchFamily="34" charset="0"/>
        </a:defRPr>
      </a:lvl8pPr>
      <a:lvl9pPr marL="286889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6903" b="1">
          <a:solidFill>
            <a:schemeClr val="accent1"/>
          </a:solidFill>
          <a:latin typeface="Arial Black" pitchFamily="34" charset="0"/>
        </a:defRPr>
      </a:lvl9pPr>
    </p:titleStyle>
    <p:bodyStyle>
      <a:lvl1pPr marL="358612" indent="-358612" algn="l" rtl="0" eaLnBrk="1" fontAlgn="base" hangingPunct="1">
        <a:lnSpc>
          <a:spcPct val="90000"/>
        </a:lnSpc>
        <a:spcBef>
          <a:spcPts val="1883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823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901510" indent="-351142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251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1426978" indent="-346161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2196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882712" indent="-276430" algn="l" rtl="0" eaLnBrk="1" fontAlgn="base" hangingPunct="1">
        <a:lnSpc>
          <a:spcPct val="90000"/>
        </a:lnSpc>
        <a:spcBef>
          <a:spcPts val="471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883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2522736" indent="-371064" algn="l" rtl="0" eaLnBrk="1" fontAlgn="base" hangingPunct="1">
        <a:lnSpc>
          <a:spcPct val="90000"/>
        </a:lnSpc>
        <a:spcBef>
          <a:spcPts val="1255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2823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3239959" indent="-37106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6pPr>
      <a:lvl7pPr marL="3957184" indent="-37106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7pPr>
      <a:lvl8pPr marL="4674407" indent="-37106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8pPr>
      <a:lvl9pPr marL="5391630" indent="-37106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51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1pPr>
      <a:lvl2pPr marL="717223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2pPr>
      <a:lvl3pPr marL="1434448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3pPr>
      <a:lvl4pPr marL="2151671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4pPr>
      <a:lvl5pPr marL="2868895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5pPr>
      <a:lvl6pPr marL="3586118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6pPr>
      <a:lvl7pPr marL="4303343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7pPr>
      <a:lvl8pPr marL="5020566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8pPr>
      <a:lvl9pPr marL="5737789" algn="l" defTabSz="1434448" rtl="0" eaLnBrk="1" latinLnBrk="0" hangingPunct="1">
        <a:defRPr sz="2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75380" y="909355"/>
            <a:ext cx="10441244" cy="908196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000" b="0" cap="none" baseline="0">
                <a:solidFill>
                  <a:srgbClr val="AAAAAA"/>
                </a:solidFill>
                <a:latin typeface="+mj-lt"/>
                <a:ea typeface="Arial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5pPr>
            <a:lvl6pPr marL="894100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6pPr>
            <a:lvl7pPr marL="17882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7pPr>
            <a:lvl8pPr marL="26823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8pPr>
            <a:lvl9pPr marL="35764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pPr algn="l" defTabSz="887563">
              <a:defRPr/>
            </a:pPr>
            <a:r>
              <a:rPr lang="en-US" altLang="zh-TW" sz="3451" kern="0" dirty="0"/>
              <a:t>Inspiron 14 5000 2-in-1 (5482)</a:t>
            </a:r>
          </a:p>
          <a:p>
            <a:pPr algn="l" defTabSz="887563">
              <a:defRPr/>
            </a:pPr>
            <a:r>
              <a:rPr lang="en-US" sz="3451" kern="0" dirty="0">
                <a:latin typeface="Arial" panose="020B0604020202020204"/>
              </a:rPr>
              <a:t>Features &amp; Technical Specifications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389228"/>
              </p:ext>
            </p:extLst>
          </p:nvPr>
        </p:nvGraphicFramePr>
        <p:xfrm>
          <a:off x="739857" y="2305740"/>
          <a:ext cx="5429367" cy="13062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46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1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Model Number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Inspiron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5482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22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Processor Options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8th Generation Intel® Core™ i3-8145U Processor (4MB Cache, up to 3.9 GHz)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8th Generation Intel® Core™ i5-8265U Processor (6MB Cache, up to 3.9 GHz)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8th Generation Intel® Core™ i7-8565U Processor (8MB Cache, up to 4.6 GHz)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71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Operating System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1,2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Microsoft® Windows® 10 Home 64-bit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Microsoft® Windows® 10 Professional 64-bit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1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Chipset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Integrated with the processor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22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Graphics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1,11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Intel® UHD Graphics 620 with shared graphics memory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NVIDIA® GeForce® MX130 with 2GB GDDR5 graphics memory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609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Display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14.0-inch FHD (1920 x 1080) IPS LED-Backlit Touch Display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Screen is 220 nits typical + 45% coverage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922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Memory Options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1,2,3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4GB DDR4 2666MHz (4GBx1)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8GB DDR4 2666MHz (8GBx1)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12GB DDR4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2666MHz (8Gx1 + 4Gx1)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16GB DDR4 2666MHz (16GBx1)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24GB Memory: 8GB 2666MHz DDR4 DRAM + 16GB Intel®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Optane</a:t>
                      </a: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™ Memory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673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Storage Options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1, 5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128GB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256GB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512GB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500GB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1TB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2TB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128GB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+ 1TB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256GB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+ 1TB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128GB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+ 2TB 5400 rpm 2.5" SATA Hard Drive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256GB m.2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PCIe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Solid State Drive + 2TB 5400 rpm 2.5" SATA Hard Drive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Note: Configurations with Intel® </a:t>
                      </a:r>
                      <a:r>
                        <a:rPr lang="en-US" sz="1100" dirty="0" err="1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Optane</a:t>
                      </a:r>
                      <a:r>
                        <a:rPr lang="en-US" sz="1100" dirty="0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™ Memory will have no available M.2 slot.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422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Ports, Slots &amp; Chassis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HDMI 1.4b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x1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 3.1 Gen 1 x2 (1 w/ Power Share),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 2.0 x1,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Type-C x1 (FF)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Audio Combo Jack,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 card (push-pull)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172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Touch Display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Integrated Dual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Array Microphones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Active Pen (Sold Separately)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Backlit (optional) Spill Resistant Keyboard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HD Camera</a:t>
                      </a:r>
                    </a:p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Precision Touchpad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80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Optical Drive Options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External options only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714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Multimedia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Stereo Speaker with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MaxxAudio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Pro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Headphone/Microphone combo jack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15311"/>
              </p:ext>
            </p:extLst>
          </p:nvPr>
        </p:nvGraphicFramePr>
        <p:xfrm>
          <a:off x="6240762" y="2250931"/>
          <a:ext cx="5236022" cy="10859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7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56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1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Connectivity Options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802.11ac 1x1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and Bluetooth 4.1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802.11ac 1x1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and Bluetooth 5.0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802.11ac 2x2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and Bluetooth 5.0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61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Battery Options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3-Cell 42WHr Battery (Integrated)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21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AC Adapter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45W Power Adapter (w/Intel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UHD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Graphic)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65W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Power Adapter (w/Discrete Graphic)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419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Dimensions &amp; Weight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1,14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Width  12.91 inches (328mm)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Height  0.78 inches (19.74mm)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  9.17 inches (232.8mm)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Weight  3.75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lbs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(1.7kg)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1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Color Option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Urban Grey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Platinum Silver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0631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Finger Print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Reader (Optional)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Wedge-shaped lock slot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922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lang="en-US" sz="11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pPr marL="0" marR="0" indent="0" algn="l" defTabSz="806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Dell: Dell Product Registration + Dell Help and Support,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SupportAssist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PCs, Dell Customer Connect, Dell Digital Delivery, Dell Recovery Environment, Dell Power Manager, Dell Update, Dell Mobile Connect, Microsoft® Office 2016 Trial, McAfee Trial (30-day/1yr), Netflix,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SmartByte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Foxit Phantom Standard PDF, Windows Hello, Dell Color Profiles, Waves MaxxAudio® Pro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81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Peripheral Ecosystem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pPr marL="0" marR="0" lvl="0" indent="0" algn="l" defTabSz="14344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Dell 23 Monitor | S22319H; Dell Professional Sleeve 14; Dell Wireless Mouse | WM326; Dell Premium Active Pen | PN579X; Dell Adapter HDMI/VGA/Ethernet/USB 3.1 Gen 1 | DA200; Dell Performance USB Headset | AE2; Dell External USB Slim DVD+/-RW Optical Drive | DW316</a:t>
                      </a: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181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Regulatory and Environmental Compliance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9216" marR="139216" marT="69608" marB="6960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Energy Star </a:t>
                      </a:r>
                    </a:p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ErP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Lot 3, Lot 6 and update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China CEL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39216" marR="139216" marT="69608" marB="696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691515" y="2048962"/>
            <a:ext cx="2784333" cy="0"/>
          </a:xfrm>
          <a:prstGeom prst="line">
            <a:avLst/>
          </a:prstGeom>
          <a:ln w="19050" cmpd="sng">
            <a:solidFill>
              <a:srgbClr val="AAAAA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lFirstPage"/>
          <p:cNvSpPr txBox="1"/>
          <p:nvPr/>
        </p:nvSpPr>
        <p:spPr>
          <a:xfrm>
            <a:off x="179295" y="15689058"/>
            <a:ext cx="184731" cy="36131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887563">
              <a:lnSpc>
                <a:spcPct val="90000"/>
              </a:lnSpc>
              <a:spcAft>
                <a:spcPts val="582"/>
              </a:spcAft>
              <a:buClr>
                <a:srgbClr val="444444"/>
              </a:buClr>
              <a:defRPr/>
            </a:pPr>
            <a:endParaRPr lang="en-US" sz="1942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0725C-4FC5-4003-9B9E-67C73B74A2CF}"/>
              </a:ext>
            </a:extLst>
          </p:cNvPr>
          <p:cNvSpPr txBox="1"/>
          <p:nvPr/>
        </p:nvSpPr>
        <p:spPr>
          <a:xfrm>
            <a:off x="2457451" y="15155871"/>
            <a:ext cx="7632173" cy="8322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spcAft>
                <a:spcPts val="941"/>
              </a:spcAft>
              <a:buClr>
                <a:schemeClr val="bg1"/>
              </a:buClr>
            </a:pPr>
            <a:r>
              <a:rPr lang="en-US" sz="3137" dirty="0"/>
              <a:t>All specifications are subject to regional assortment and availability.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95B07-F994-4E63-A604-2131D3772C72}"/>
              </a:ext>
            </a:extLst>
          </p:cNvPr>
          <p:cNvSpPr txBox="1"/>
          <p:nvPr/>
        </p:nvSpPr>
        <p:spPr>
          <a:xfrm>
            <a:off x="604359" y="15572010"/>
            <a:ext cx="3271181" cy="285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5" dirty="0">
                <a:solidFill>
                  <a:schemeClr val="bg2">
                    <a:lumMod val="50000"/>
                  </a:schemeClr>
                </a:solidFill>
                <a:latin typeface="Museo Sans For Dell"/>
              </a:rPr>
              <a:t>*See page 19 for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7381737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2609</TotalTime>
  <Words>653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Museo For Dell</vt:lpstr>
      <vt:lpstr>Museo For Dell 300</vt:lpstr>
      <vt:lpstr>Museo Sans For Dell</vt:lpstr>
      <vt:lpstr>Museo Sans For Dell</vt:lpstr>
      <vt:lpstr>Reviewer Guide Template</vt:lpstr>
      <vt:lpstr>1_Reviewer Guide Template</vt:lpstr>
      <vt:lpstr>PowerPoint Presentation</vt:lpstr>
    </vt:vector>
  </TitlesOfParts>
  <Company>Dell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Lin, Grace</dc:creator>
  <cp:keywords>No Restrictions</cp:keywords>
  <cp:lastModifiedBy>Luibrand, Ryan</cp:lastModifiedBy>
  <cp:revision>41</cp:revision>
  <dcterms:created xsi:type="dcterms:W3CDTF">2017-12-04T10:49:15Z</dcterms:created>
  <dcterms:modified xsi:type="dcterms:W3CDTF">2018-10-29T19:08:29Z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062f0fe1-32bc-4f83-b899-7be1486de097</vt:lpwstr>
  </property>
  <property fmtid="{D5CDD505-2E9C-101B-9397-08002B2CF9AE}" pid="3" name="Document Creator">
    <vt:lpwstr/>
  </property>
  <property fmtid="{D5CDD505-2E9C-101B-9397-08002B2CF9AE}" pid="4" name="Document Editor">
    <vt:lpwstr/>
  </property>
  <property fmtid="{D5CDD505-2E9C-101B-9397-08002B2CF9AE}" pid="5" name="Classification">
    <vt:lpwstr>No Restrictions</vt:lpwstr>
  </property>
  <property fmtid="{D5CDD505-2E9C-101B-9397-08002B2CF9AE}" pid="6" name="Sublabels">
    <vt:lpwstr/>
  </property>
</Properties>
</file>